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7" r:id="rId2"/>
    <p:sldId id="260" r:id="rId3"/>
    <p:sldId id="259" r:id="rId4"/>
    <p:sldId id="263" r:id="rId5"/>
    <p:sldId id="266" r:id="rId6"/>
    <p:sldId id="265" r:id="rId7"/>
    <p:sldId id="268" r:id="rId8"/>
    <p:sldId id="275" r:id="rId9"/>
    <p:sldId id="278" r:id="rId10"/>
    <p:sldId id="277" r:id="rId11"/>
    <p:sldId id="276" r:id="rId1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62958" autoAdjust="0"/>
  </p:normalViewPr>
  <p:slideViewPr>
    <p:cSldViewPr snapToGrid="0">
      <p:cViewPr varScale="1">
        <p:scale>
          <a:sx n="53" d="100"/>
          <a:sy n="53" d="100"/>
        </p:scale>
        <p:origin x="1838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206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AA00F79C-840C-DA75-AF97-263948896E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0200B5D-CF8F-FBC2-7F2F-BCA0F5AABF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33F667-8389-4763-816C-9A11A8A43360}" type="datetimeFigureOut">
              <a:rPr lang="pl-PL" smtClean="0"/>
              <a:t>03.02.2026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F580B82D-A375-275A-FB39-11F63E8E2C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65AC8462-0C0E-8388-1D16-092582F3B9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19C3E7-9DD5-4BC3-8DCE-87E81A60C3B5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9775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01432-4396-45BA-972B-991E037408B1}" type="datetimeFigureOut">
              <a:rPr lang="pl-PL" smtClean="0"/>
              <a:t>03.02.2026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8A298-3C9B-4BB3-86CF-E711E2FD44B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064476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1. Zaprojektować aplikację</a:t>
            </a:r>
          </a:p>
          <a:p>
            <a:r>
              <a:rPr lang="pl-PL" dirty="0"/>
              <a:t>2. Aby zaprojektować aplikację, najpierw trzeba się zaznajomić z tematem, przeanalizować zagadnienie</a:t>
            </a:r>
          </a:p>
          <a:p>
            <a:r>
              <a:rPr lang="pl-PL" dirty="0"/>
              <a:t>3. Dane nie będą pobierane z rzeczywistych pojazdów i urządzeń telematycznych (urządzenia takie umożliwiają odczyt danych z magistrali CAN pojazdu – np. dane lokalizacyjne, prędkość, aktualne spalanie). Urządzenia takie nie zostały zastosowane głównie ze względu na duże KOSZTY (z reguły kosztują kilkaset złotych). </a:t>
            </a:r>
          </a:p>
          <a:p>
            <a:r>
              <a:rPr lang="pl-PL" dirty="0"/>
              <a:t>4. Z powodu braku urządzeń telematycznych realizacja zleceń odbyła się w trybie symulacyjnym. Dzięki temu nie trzeba było wykonywać dostaw w realnych warunkach (co generowało by to dodatkowe koszty np. paliwa). Aplikacja miała być prototypem, wersją początkową, więc można było sobie na to pozwolić. </a:t>
            </a:r>
          </a:p>
          <a:p>
            <a:endParaRPr lang="pl-PL" dirty="0"/>
          </a:p>
          <a:p>
            <a:endParaRPr lang="pl-P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//// Koszty urządzeń telematycznych, obowiązek posiadania wielu pojazdów w celu zbierania danych (flota najczęściej zaczyna się od 5 pojazdów w górę)</a:t>
            </a:r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8A298-3C9B-4BB3-86CF-E711E2FD44B3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55602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Dlaczego postanowiłem stworzyć taką aplikację?</a:t>
            </a:r>
          </a:p>
          <a:p>
            <a:endParaRPr lang="pl-PL" dirty="0"/>
          </a:p>
          <a:p>
            <a:r>
              <a:rPr lang="pl-PL" dirty="0"/>
              <a:t>1. Właściciele firm, menadżerowie floty mają na swojej głowie wiele spraw związanych z zarządzeniem flotą.</a:t>
            </a:r>
          </a:p>
          <a:p>
            <a:r>
              <a:rPr lang="pl-PL" dirty="0"/>
              <a:t>2. Zmieniają się kierowcy, pojazdy, statusy zleceń, dlatego wymaga to wszystko ciągłej kontroli, monitorowania</a:t>
            </a:r>
          </a:p>
          <a:p>
            <a:r>
              <a:rPr lang="pl-PL" dirty="0"/>
              <a:t>3. Pojawia się problem, gdy nie ma systemu do tego celu.  Trzeba przechowywać dane w formie papierowej (na kartkach) lub  arkuszach (np. </a:t>
            </a:r>
            <a:r>
              <a:rPr lang="pl-PL" dirty="0" err="1"/>
              <a:t>Excell</a:t>
            </a:r>
            <a:r>
              <a:rPr lang="pl-PL" dirty="0"/>
              <a:t>).. Łatwo wtedy o duplikaty, nieaktualne informacje 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8A298-3C9B-4BB3-86CF-E711E2FD44B3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03029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1. ASP. NET Core posiada natywne wsparcie dla języka C#,  posiada mechanizm ASP .NET Core Identity do autentykacji  użytkowników (kim jest, czyli logowanie) i autoryzacji (co może użytkownik)</a:t>
            </a:r>
          </a:p>
          <a:p>
            <a:r>
              <a:rPr lang="pl-PL" dirty="0"/>
              <a:t>2. C# statycznie typowany, więc umożliwia wcześniejsze wychwytywanie błędów (na etapie pisania kodu).</a:t>
            </a:r>
          </a:p>
          <a:p>
            <a:r>
              <a:rPr lang="pl-PL" dirty="0"/>
              <a:t>3. Biblioteka React umożliwia tworzenie aplikacji typu SPA, dzięki czemu strona nie wymaga przeładowania, wszystko aktualizuje się dynamicznie.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8A298-3C9B-4BB3-86CF-E711E2FD44B3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64907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ASP.NET Core umożliwia tworzenie interfejsów Web API, korzystających z metod HTTP.</a:t>
            </a:r>
          </a:p>
          <a:p>
            <a:r>
              <a:rPr lang="pl-PL" dirty="0"/>
              <a:t>Identity umożliwia autentykację (kim jesteś) i autoryzację (co możesz </a:t>
            </a:r>
            <a:r>
              <a:rPr lang="pl-PL" dirty="0" err="1"/>
              <a:t>robic</a:t>
            </a:r>
            <a:r>
              <a:rPr lang="pl-PL" dirty="0"/>
              <a:t>) użytkowników.</a:t>
            </a:r>
          </a:p>
          <a:p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Injection</a:t>
            </a:r>
            <a:r>
              <a:rPr lang="pl-PL" dirty="0"/>
              <a:t> umożliwiło wstrzykiwanie </a:t>
            </a:r>
            <a:r>
              <a:rPr lang="pl-PL" dirty="0" err="1"/>
              <a:t>uslug</a:t>
            </a:r>
            <a:r>
              <a:rPr lang="pl-PL" dirty="0"/>
              <a:t> (Services) do </a:t>
            </a:r>
            <a:r>
              <a:rPr lang="pl-PL" dirty="0" err="1"/>
              <a:t>kontrolerow</a:t>
            </a:r>
            <a:r>
              <a:rPr lang="pl-PL" dirty="0"/>
              <a:t>, tak aby kody </a:t>
            </a:r>
            <a:r>
              <a:rPr lang="pl-PL" dirty="0" err="1"/>
              <a:t>kontrolerow</a:t>
            </a:r>
            <a:r>
              <a:rPr lang="pl-PL" dirty="0"/>
              <a:t> nie rozrastały się niepotrzebnie. Services oddzieliły logikę biznesową od reszty aplikacji.</a:t>
            </a:r>
          </a:p>
          <a:p>
            <a:endParaRPr lang="pl-PL" dirty="0"/>
          </a:p>
          <a:p>
            <a:endParaRPr lang="pl-PL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Za pomocą metod HTTP (GET,POST,PUT,DELETE) dane są przesyłane w formacie JSON</a:t>
            </a:r>
          </a:p>
          <a:p>
            <a:endParaRPr lang="pl-PL" dirty="0"/>
          </a:p>
          <a:p>
            <a:r>
              <a:rPr lang="pl-PL" dirty="0"/>
              <a:t>ORM- obiektowo-relacyjny </a:t>
            </a:r>
            <a:r>
              <a:rPr lang="pl-PL" dirty="0" err="1"/>
              <a:t>maper</a:t>
            </a:r>
            <a:r>
              <a:rPr lang="pl-PL" dirty="0"/>
              <a:t> (mapuje obiekty w C# do bazy danych (język SQL) 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 err="1"/>
              <a:t>Entity</a:t>
            </a:r>
            <a:r>
              <a:rPr lang="pl-PL" dirty="0"/>
              <a:t> Framework Core – narzędzie, konkretny ORM, nie ma wówczas konieczności bezpośredniego pisania zapytań SQL, bo EF Core robi to za nas</a:t>
            </a:r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8A298-3C9B-4BB3-86CF-E711E2FD44B3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60024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l-PL" dirty="0"/>
              <a:t>Dodajemy zlecenie,  wypełniamy miejsce początkowe, docelowe. OSRM zwraca listę współrzędnych między tymi miejscami. (np. Warszawa -&gt; Kraków)</a:t>
            </a:r>
          </a:p>
          <a:p>
            <a:pPr marL="228600" indent="-228600">
              <a:buAutoNum type="arabicPeriod"/>
            </a:pPr>
            <a:r>
              <a:rPr lang="pl-PL" dirty="0"/>
              <a:t>Zapisujemy te współrzędne do bazy co 3 sekundy, następnie Serwer przy pomocy </a:t>
            </a:r>
            <a:r>
              <a:rPr lang="pl-PL" dirty="0" err="1"/>
              <a:t>WebSocket</a:t>
            </a:r>
            <a:r>
              <a:rPr lang="pl-PL" dirty="0"/>
              <a:t> wysyła dane do klientów, dzięki czemu pojazdy na mapie się przemieszczają.</a:t>
            </a:r>
          </a:p>
          <a:p>
            <a:pPr marL="228600" indent="-228600">
              <a:buAutoNum type="arabicPeriod"/>
            </a:pP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8A298-3C9B-4BB3-86CF-E711E2FD44B3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88223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Technologie i narzędzia są odpowiednie:</a:t>
            </a:r>
          </a:p>
          <a:p>
            <a:r>
              <a:rPr lang="pl-PL" dirty="0"/>
              <a:t>C# i TypeScript – są statyczne typowane,  dzięki czemu błędy można wykryć już na samym etapie pisania kodu (kompilacji) , a nie po uruchomieniu</a:t>
            </a:r>
          </a:p>
          <a:p>
            <a:r>
              <a:rPr lang="pl-PL" dirty="0"/>
              <a:t>React – tworzenie aplikacji typu SPA, dzięki czemu strona nie przeładowuje się</a:t>
            </a:r>
          </a:p>
          <a:p>
            <a:r>
              <a:rPr lang="pl-PL" dirty="0"/>
              <a:t>ASP.NET Core – wsparcie dla </a:t>
            </a:r>
            <a:r>
              <a:rPr lang="pl-PL" dirty="0" err="1"/>
              <a:t>protokolu</a:t>
            </a:r>
            <a:r>
              <a:rPr lang="pl-PL" dirty="0"/>
              <a:t> </a:t>
            </a:r>
            <a:r>
              <a:rPr lang="pl-PL" dirty="0" err="1"/>
              <a:t>WebSocket</a:t>
            </a:r>
            <a:r>
              <a:rPr lang="pl-PL" dirty="0"/>
              <a:t>, również wbudowany mechanizm Identity (do autentykacji użytkowników, autoryzacji użytkowników).</a:t>
            </a:r>
          </a:p>
          <a:p>
            <a:endParaRPr lang="pl-PL" dirty="0"/>
          </a:p>
          <a:p>
            <a:r>
              <a:rPr lang="pl-PL" dirty="0"/>
              <a:t>Aplikację można rozbudować o Kolejne funkcjonalności, czyli:</a:t>
            </a:r>
          </a:p>
          <a:p>
            <a:r>
              <a:rPr lang="pl-PL" dirty="0"/>
              <a:t>Dodanie urządzeń telematycznych , dzięki czemu możliwe będzie odczytanie danych z magistrali CAN np. o obrotach silnika, spalaniu paliwa, prędkości pojazdu.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8A298-3C9B-4BB3-86CF-E711E2FD44B3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95399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ajd tytułowy">
    <p:bg>
      <p:bgPr>
        <a:gradFill flip="none" rotWithShape="1">
          <a:gsLst>
            <a:gs pos="23000">
              <a:srgbClr val="C9D6EE"/>
            </a:gs>
            <a:gs pos="0">
              <a:schemeClr val="accent1">
                <a:lumMod val="5000"/>
                <a:lumOff val="95000"/>
              </a:schemeClr>
            </a:gs>
            <a:gs pos="53000">
              <a:schemeClr val="accent1">
                <a:lumMod val="60000"/>
                <a:lumOff val="40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99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5488C18-F5A4-638D-5529-BF4D671C6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7727" y="-100876"/>
            <a:ext cx="6996545" cy="141013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 dirty="0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6D18AA6-2199-17FD-DA43-5CBBE2259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17273"/>
            <a:ext cx="9144000" cy="214052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Kliknij, aby edytować styl wzorca podtytułu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FFECF0F-763B-ECAC-5316-67A94743E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4029" y="6374044"/>
            <a:ext cx="639194" cy="365125"/>
          </a:xfrm>
        </p:spPr>
        <p:txBody>
          <a:bodyPr/>
          <a:lstStyle>
            <a:lvl1pPr>
              <a:defRPr sz="2400" b="1" cap="none" spc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defRPr>
            </a:lvl1pPr>
          </a:lstStyle>
          <a:p>
            <a:fld id="{E8FF47E9-26F7-400F-A087-9C8982F29EEA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50D6AF3-C78E-D701-B4B9-DE010E6A1B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188EECF-3D1F-4789-88E0-A052A9E677FD}" type="datetime1">
              <a:rPr lang="pl-PL" smtClean="0"/>
              <a:t>03.02.2026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6E8321E4-F3C1-954F-C02E-68F0F0F20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37127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FF45DD15-4E5E-D146-DC3D-B75BA6D58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pl-PL" dirty="0"/>
            </a:br>
            <a:endParaRPr lang="pl-PL" dirty="0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1137F3D-3406-A861-CDDE-700B7E8583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F47E9-26F7-400F-A087-9C8982F29EEA}" type="slidenum">
              <a:rPr lang="pl-PL" smtClean="0"/>
              <a:t>‹#›</a:t>
            </a:fld>
            <a:endParaRPr lang="pl-PL"/>
          </a:p>
        </p:txBody>
      </p:sp>
      <p:sp>
        <p:nvSpPr>
          <p:cNvPr id="7" name="Symbol zastępczy tekstu 6">
            <a:extLst>
              <a:ext uri="{FF2B5EF4-FFF2-40B4-BE49-F238E27FC236}">
                <a16:creationId xmlns:a16="http://schemas.microsoft.com/office/drawing/2014/main" id="{5954C754-79C8-26AD-5DE5-A46655B1B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 3D 7" descr="Semi Truck">
                <a:extLst>
                  <a:ext uri="{FF2B5EF4-FFF2-40B4-BE49-F238E27FC236}">
                    <a16:creationId xmlns:a16="http://schemas.microsoft.com/office/drawing/2014/main" id="{3FF1ECA8-0154-48C7-02B4-24B36BBA0376}"/>
                  </a:ext>
                </a:extLst>
              </p:cNvPr>
              <p:cNvGraphicFramePr>
                <a:graphicFrameLocks noChangeAspect="1"/>
              </p:cNvGraphicFramePr>
              <p:nvPr userDrawn="1">
                <p:extLst>
                  <p:ext uri="{D42A27DB-BD31-4B8C-83A1-F6EECF244321}">
                    <p14:modId xmlns:p14="http://schemas.microsoft.com/office/powerpoint/2010/main" val="1520870912"/>
                  </p:ext>
                </p:extLst>
              </p:nvPr>
            </p:nvGraphicFramePr>
            <p:xfrm>
              <a:off x="9455640" y="-158174"/>
              <a:ext cx="2964959" cy="180441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964959" cy="1804412"/>
                    </a:xfrm>
                    <a:prstGeom prst="rect">
                      <a:avLst/>
                    </a:prstGeom>
                  </am3d:spPr>
                  <am3d:camera>
                    <am3d:pos x="0" y="0" z="498940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9674" d="1000000"/>
                    <am3d:preTrans dx="0" dy="-522386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088072" ay="-2908764" az="-1649526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2352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 3D 7" descr="Semi Truck">
                <a:extLst>
                  <a:ext uri="{FF2B5EF4-FFF2-40B4-BE49-F238E27FC236}">
                    <a16:creationId xmlns:a16="http://schemas.microsoft.com/office/drawing/2014/main" id="{3FF1ECA8-0154-48C7-02B4-24B36BBA037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55640" y="-158174"/>
                <a:ext cx="2964959" cy="1804412"/>
              </a:xfrm>
              <a:prstGeom prst="rect">
                <a:avLst/>
              </a:prstGeom>
            </p:spPr>
          </p:pic>
        </mc:Fallback>
      </mc:AlternateContent>
      <p:pic>
        <p:nvPicPr>
          <p:cNvPr id="19" name="Obraz 18">
            <a:extLst>
              <a:ext uri="{FF2B5EF4-FFF2-40B4-BE49-F238E27FC236}">
                <a16:creationId xmlns:a16="http://schemas.microsoft.com/office/drawing/2014/main" id="{C3680DD6-16C4-AEB9-075F-675189D904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0326" y="31182"/>
            <a:ext cx="3688772" cy="179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457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F6BB1D6A-CDB7-4640-793A-EB5097702A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8468" y="1769860"/>
            <a:ext cx="8995064" cy="3085955"/>
          </a:xfrm>
          <a:noFill/>
        </p:spPr>
        <p:txBody>
          <a:bodyPr>
            <a:normAutofit/>
          </a:bodyPr>
          <a:lstStyle/>
          <a:p>
            <a:r>
              <a:rPr lang="pl-PL" dirty="0"/>
              <a:t>Aplikacja do zarządzania flotą pojazdów w firmie transportowej</a:t>
            </a: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E0AA528E-E6FA-4217-0871-64919C1F3579}"/>
              </a:ext>
            </a:extLst>
          </p:cNvPr>
          <p:cNvSpPr txBox="1"/>
          <p:nvPr/>
        </p:nvSpPr>
        <p:spPr>
          <a:xfrm>
            <a:off x="7781544" y="5548076"/>
            <a:ext cx="4410456" cy="1572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l-PL" sz="2400" dirty="0"/>
              <a:t>Wykonał: Michał Życiński</a:t>
            </a:r>
          </a:p>
          <a:p>
            <a:pPr>
              <a:lnSpc>
                <a:spcPct val="150000"/>
              </a:lnSpc>
            </a:pPr>
            <a:r>
              <a:rPr lang="pl-PL" sz="2400" dirty="0"/>
              <a:t>Promotor: dr inż. Robert Perliński</a:t>
            </a:r>
          </a:p>
          <a:p>
            <a:pPr>
              <a:lnSpc>
                <a:spcPct val="150000"/>
              </a:lnSpc>
            </a:pPr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B6DCB9EC-406F-10DE-2C67-137043E38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169" y="579953"/>
            <a:ext cx="2517699" cy="977358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2D14EA27-3D43-77EB-6722-6E84F834A4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379" y="849524"/>
            <a:ext cx="3368103" cy="50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959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33922E0-4E1E-7FC5-475A-271F825106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Wnioski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5344ACC0-2CA4-240F-4D1E-D6161A6BC8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2977" y="2095018"/>
            <a:ext cx="10432648" cy="4328931"/>
          </a:xfrm>
        </p:spPr>
        <p:txBody>
          <a:bodyPr>
            <a:normAutofit fontScale="62500" lnSpcReduction="20000"/>
          </a:bodyPr>
          <a:lstStyle/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pl-PL" sz="4600" dirty="0"/>
              <a:t>Cel zostały osiągnięty</a:t>
            </a: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pl-PL" sz="4600" dirty="0"/>
              <a:t>Architektura trójwarstwowa zapewnia separację odpowiedzialności</a:t>
            </a: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pl-PL" sz="4600" dirty="0"/>
              <a:t>Zastosowane technologie i narzędzia (np. C#, ASP.NET Core, TypeScript, React) są odpowiednie do tego typu aplikacji</a:t>
            </a: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pl-PL" sz="4600" dirty="0"/>
              <a:t>Aplikację można rozbudować o kolejne funkcjonalności</a:t>
            </a:r>
          </a:p>
          <a:p>
            <a:pPr marL="342900" indent="-342900" algn="l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pl-PL" sz="4600" dirty="0"/>
              <a:t>W przyszłości system może być podstawą do stworzenia komercyjnego systemu zarządzania flotą w firmie transportowej</a:t>
            </a:r>
          </a:p>
          <a:p>
            <a:pPr marL="342900" indent="-342900" algn="l">
              <a:buFont typeface="Wingdings" panose="05000000000000000000" pitchFamily="2" charset="2"/>
              <a:buChar char="ü"/>
            </a:pPr>
            <a:endParaRPr lang="pl-PL" dirty="0"/>
          </a:p>
          <a:p>
            <a:pPr marL="342900" indent="-342900" algn="l">
              <a:buFont typeface="Wingdings" panose="05000000000000000000" pitchFamily="2" charset="2"/>
              <a:buChar char="ü"/>
            </a:pPr>
            <a:endParaRPr lang="pl-PL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pl-PL" dirty="0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F8851086-FE9A-09F7-FBCF-BBFC29F8E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F47E9-26F7-400F-A087-9C8982F29EEA}" type="slidenum">
              <a:rPr lang="pl-PL" smtClean="0"/>
              <a:pPr/>
              <a:t>10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68037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3DC0E3BC-205B-3416-8503-F4B7901F3C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00585"/>
            <a:ext cx="9144000" cy="2140527"/>
          </a:xfrm>
        </p:spPr>
        <p:txBody>
          <a:bodyPr>
            <a:normAutofit/>
          </a:bodyPr>
          <a:lstStyle/>
          <a:p>
            <a:r>
              <a:rPr lang="pl-PL" sz="7200" dirty="0">
                <a:latin typeface="+mj-lt"/>
              </a:rPr>
              <a:t>Dziękuję za uwagę!</a:t>
            </a:r>
          </a:p>
        </p:txBody>
      </p:sp>
    </p:spTree>
    <p:extLst>
      <p:ext uri="{BB962C8B-B14F-4D97-AF65-F5344CB8AC3E}">
        <p14:creationId xmlns:p14="http://schemas.microsoft.com/office/powerpoint/2010/main" val="1059453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C7C7F4D-8064-FEAF-2433-6F577C90C5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Cel pracy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D1E261F-1B81-3AEF-FD6C-5B8388FEE0E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321860" y="1150966"/>
            <a:ext cx="9763433" cy="6456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l-PL" altLang="pl-PL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l-PL" altLang="pl-PL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l-PL" altLang="pl-PL" sz="2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GŁÓWNY CEL: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l-PL" altLang="pl-PL" sz="2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Zaprojektowanie i wdrożenie aplikacji (prototypu), która będzie umożliwiała podejmowanie kluczowych decyzji związanych                           z zarządzaniem pojazdami oraz kierowcami, a także transportem towarów</a:t>
            </a:r>
            <a:endParaRPr lang="pl-PL" altLang="pl-PL" sz="2200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pl-PL" altLang="pl-PL" sz="2200" dirty="0">
                <a:latin typeface="Arial" panose="020B0604020202020204" pitchFamily="34" charset="0"/>
              </a:rPr>
              <a:t>Analiza zagadnienia związanego z zarządzaniem flotą pojazdów                  w firmie transportowej</a:t>
            </a:r>
          </a:p>
          <a:p>
            <a:pPr marL="342900" marR="0" lvl="0" indent="-342900" algn="just" defTabSz="914400" rtl="0" eaLnBrk="0" fontAlgn="base" latinLnBrk="0" hangingPunct="0"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pl-PL" altLang="pl-PL" sz="2200" dirty="0">
                <a:latin typeface="Arial" panose="020B0604020202020204" pitchFamily="34" charset="0"/>
              </a:rPr>
              <a:t>Dane nie będą pobierane z rzeczywistych pojazdów i urządzeń</a:t>
            </a:r>
          </a:p>
          <a:p>
            <a:pPr marL="342900" marR="0" lvl="0" indent="-342900" algn="just" defTabSz="914400" rtl="0" eaLnBrk="0" fontAlgn="base" latinLnBrk="0" hangingPunct="0"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pl-PL" altLang="pl-PL" sz="2200" dirty="0">
                <a:latin typeface="Arial" panose="020B0604020202020204" pitchFamily="34" charset="0"/>
              </a:rPr>
              <a:t>Realizacja zleceń w trybie symulacyjnym w celu odzwierciedlenia typowych scenariuszy występujących w zarządzaniu flotą pojazdów                    w tego typu firmach</a:t>
            </a:r>
          </a:p>
          <a:p>
            <a:pPr marL="342900" marR="0" lvl="0" indent="-342900" algn="just" defTabSz="914400" rtl="0" eaLnBrk="0" fontAlgn="base" latinLnBrk="0" hangingPunct="0"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pl-PL" altLang="pl-PL" sz="2200" dirty="0">
                <a:latin typeface="Arial" panose="020B0604020202020204" pitchFamily="34" charset="0"/>
              </a:rPr>
              <a:t>Jak aplikacja przeznaczona do tych celów może wpłynąć na komfort pracy i ułatwić codzienne obowiązki właścicielom firm, menadżerom flot oraz kierowcom?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pl-PL" altLang="pl-PL" sz="2000" dirty="0">
              <a:latin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7CBC1031-1A94-14DD-8114-1DF23B08B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F47E9-26F7-400F-A087-9C8982F29EEA}" type="slidenum">
              <a:rPr lang="pl-PL" smtClean="0"/>
              <a:pPr/>
              <a:t>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35585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3000">
              <a:srgbClr val="C9D6EE"/>
            </a:gs>
            <a:gs pos="0">
              <a:schemeClr val="accent1">
                <a:lumMod val="5000"/>
                <a:lumOff val="95000"/>
              </a:schemeClr>
            </a:gs>
            <a:gs pos="55000">
              <a:schemeClr val="accent1">
                <a:lumMod val="60000"/>
                <a:lumOff val="40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99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9A27658-BC0C-B6BF-6F20-543452BFD8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Motywacja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765ED78B-606C-D6D2-4611-7829B2C35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0428" y="1954305"/>
            <a:ext cx="9154390" cy="4431255"/>
          </a:xfrm>
        </p:spPr>
        <p:txBody>
          <a:bodyPr>
            <a:no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l-PL" sz="3000" dirty="0"/>
              <a:t>Właściciele firm transportowych oraz menadżerowie flot odpowiadają za zarządzanie dużą liczbą pojazdów, zleceń i kierowców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l-PL" sz="3000" dirty="0"/>
              <a:t>Prowadzenie takiej działalności wymaga stałego monitorowania danych oraz ich aktualizacji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l-PL" sz="3000" dirty="0"/>
              <a:t>Brak scentralizowanego systemu </a:t>
            </a:r>
            <a:r>
              <a:rPr lang="pl-PL" sz="3000" dirty="0">
                <a:solidFill>
                  <a:srgbClr val="FF0000"/>
                </a:solidFill>
              </a:rPr>
              <a:t>utrudnia zarządzanie flotą </a:t>
            </a:r>
            <a:r>
              <a:rPr lang="pl-PL" sz="3000" dirty="0"/>
              <a:t>i </a:t>
            </a:r>
            <a:r>
              <a:rPr lang="pl-PL" sz="3000" dirty="0">
                <a:solidFill>
                  <a:srgbClr val="FF0000"/>
                </a:solidFill>
              </a:rPr>
              <a:t>zwiększa ryzyko błędów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l-PL" sz="3000" dirty="0"/>
              <a:t>Pojawia się potrzeba stworzenia aplikacji, która porządkuje te informacje i wspiera zarządzanie flotą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pl-PL" sz="30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pl-PL" sz="30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pl-PL" sz="30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pl-PL" sz="3000" dirty="0"/>
          </a:p>
          <a:p>
            <a:pPr algn="just"/>
            <a:endParaRPr lang="pl-PL" sz="3200" dirty="0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C77510C-08D2-499C-6B1C-D1BE2BDBA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F47E9-26F7-400F-A087-9C8982F29EEA}" type="slidenum">
              <a:rPr lang="pl-PL" smtClean="0"/>
              <a:pPr/>
              <a:t>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61111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2B4466C-CCEB-A282-69E8-03257FB5C9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6326" y="369177"/>
            <a:ext cx="6996545" cy="1410132"/>
          </a:xfrm>
        </p:spPr>
        <p:txBody>
          <a:bodyPr>
            <a:normAutofit fontScale="90000"/>
          </a:bodyPr>
          <a:lstStyle/>
          <a:p>
            <a:r>
              <a:rPr lang="pl-PL" dirty="0"/>
              <a:t>Wykorzystane technologie i narzędzia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24DB3E2-EEF0-D655-A7EB-0E431A2DF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629" y="2460627"/>
            <a:ext cx="2881461" cy="2881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8BDF7EFF-6C0D-CB5C-3145-FF98BF0701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18" y="2939033"/>
            <a:ext cx="2208229" cy="1754753"/>
          </a:xfrm>
          <a:prstGeom prst="rect">
            <a:avLst/>
          </a:prstGeom>
        </p:spPr>
      </p:pic>
      <p:pic>
        <p:nvPicPr>
          <p:cNvPr id="1034" name="Picture 10" descr="PostgreSQL">
            <a:extLst>
              <a:ext uri="{FF2B5EF4-FFF2-40B4-BE49-F238E27FC236}">
                <a16:creationId xmlns:a16="http://schemas.microsoft.com/office/drawing/2014/main" id="{20694841-BBAA-D5D8-6E1B-6F3125E90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106" y="2772456"/>
            <a:ext cx="2860636" cy="2116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8D5F5D9C-F7A1-8821-3B80-903B559CFE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398" y="2797162"/>
            <a:ext cx="1998188" cy="1946851"/>
          </a:xfrm>
          <a:prstGeom prst="rect">
            <a:avLst/>
          </a:prstGeom>
        </p:spPr>
      </p:pic>
      <p:sp>
        <p:nvSpPr>
          <p:cNvPr id="8" name="AutoShape 18" descr="A Short Introduction To How TypeScript Made Javascript Cool. - DEV Community">
            <a:extLst>
              <a:ext uri="{FF2B5EF4-FFF2-40B4-BE49-F238E27FC236}">
                <a16:creationId xmlns:a16="http://schemas.microsoft.com/office/drawing/2014/main" id="{AFFBBB6B-BDE6-54CE-423C-79F8714C50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813142" cy="3813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pic>
        <p:nvPicPr>
          <p:cNvPr id="1046" name="Picture 22" descr="Typescript Logo PNGs for Free Download">
            <a:extLst>
              <a:ext uri="{FF2B5EF4-FFF2-40B4-BE49-F238E27FC236}">
                <a16:creationId xmlns:a16="http://schemas.microsoft.com/office/drawing/2014/main" id="{D4D15405-C4F7-5EC3-9573-BAABE43E6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2058" y="2460627"/>
            <a:ext cx="2496301" cy="2496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11E144F6-FE14-CA98-66C1-D64096312D2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952" y="4361699"/>
            <a:ext cx="2496301" cy="2496301"/>
          </a:xfrm>
          <a:prstGeom prst="rect">
            <a:avLst/>
          </a:prstGeom>
        </p:spPr>
      </p:pic>
      <p:pic>
        <p:nvPicPr>
          <p:cNvPr id="44" name="Obraz 43">
            <a:extLst>
              <a:ext uri="{FF2B5EF4-FFF2-40B4-BE49-F238E27FC236}">
                <a16:creationId xmlns:a16="http://schemas.microsoft.com/office/drawing/2014/main" id="{9A3F9046-E99D-E0D2-8FEA-0BF047DC4F0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106" y="4927964"/>
            <a:ext cx="3240754" cy="1507189"/>
          </a:xfrm>
          <a:prstGeom prst="rect">
            <a:avLst/>
          </a:prstGeom>
        </p:spPr>
      </p:pic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6CAC82C0-84A1-7D53-0AC1-27E21B56E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F47E9-26F7-400F-A087-9C8982F29EEA}" type="slidenum">
              <a:rPr lang="pl-PL" smtClean="0"/>
              <a:pPr/>
              <a:t>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01056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>
            <a:extLst>
              <a:ext uri="{FF2B5EF4-FFF2-40B4-BE49-F238E27FC236}">
                <a16:creationId xmlns:a16="http://schemas.microsoft.com/office/drawing/2014/main" id="{BA69CE36-CC99-FA40-CD30-41BA31397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FCC57CE-E167-FD42-8B16-5C084226E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F47E9-26F7-400F-A087-9C8982F29EEA}" type="slidenum">
              <a:rPr lang="pl-PL" smtClean="0"/>
              <a:pPr/>
              <a:t>5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09951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ytuł 1">
            <a:extLst>
              <a:ext uri="{FF2B5EF4-FFF2-40B4-BE49-F238E27FC236}">
                <a16:creationId xmlns:a16="http://schemas.microsoft.com/office/drawing/2014/main" id="{9A5AC5F8-2138-61A7-2284-E62556EE45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8241" y="0"/>
            <a:ext cx="7091680" cy="1410132"/>
          </a:xfrm>
        </p:spPr>
        <p:txBody>
          <a:bodyPr>
            <a:normAutofit fontScale="90000"/>
          </a:bodyPr>
          <a:lstStyle/>
          <a:p>
            <a:r>
              <a:rPr lang="pl-PL" dirty="0"/>
              <a:t>Funkcjonalności aplikacji</a:t>
            </a:r>
          </a:p>
        </p:txBody>
      </p:sp>
      <p:pic>
        <p:nvPicPr>
          <p:cNvPr id="14" name="Obraz 13">
            <a:extLst>
              <a:ext uri="{FF2B5EF4-FFF2-40B4-BE49-F238E27FC236}">
                <a16:creationId xmlns:a16="http://schemas.microsoft.com/office/drawing/2014/main" id="{F773B0A3-2549-315F-80B7-D4AF2968C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818" y="1574800"/>
            <a:ext cx="6340089" cy="5059680"/>
          </a:xfrm>
          <a:prstGeom prst="rect">
            <a:avLst/>
          </a:prstGeom>
        </p:spPr>
      </p:pic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545FC65E-53FF-E9BB-D640-C0C080883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F47E9-26F7-400F-A087-9C8982F29EEA}" type="slidenum">
              <a:rPr lang="pl-PL" smtClean="0"/>
              <a:pPr/>
              <a:t>6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99489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6903F65-D91B-3AD0-F6F1-08756DBD9F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1880" y="636481"/>
            <a:ext cx="7508239" cy="1036435"/>
          </a:xfrm>
        </p:spPr>
        <p:txBody>
          <a:bodyPr>
            <a:normAutofit fontScale="90000"/>
          </a:bodyPr>
          <a:lstStyle/>
          <a:p>
            <a:r>
              <a:rPr lang="pl-PL" dirty="0"/>
              <a:t>Przykładowe widoki</a:t>
            </a:r>
            <a:br>
              <a:rPr lang="pl-PL" dirty="0"/>
            </a:br>
            <a:r>
              <a:rPr lang="pl-PL" dirty="0"/>
              <a:t>aplikacji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4D5910FE-DC8B-B823-9EA4-DBDDAF2FA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1" y="2925818"/>
            <a:ext cx="6248400" cy="3822223"/>
          </a:xfrm>
          <a:prstGeom prst="rect">
            <a:avLst/>
          </a:prstGeom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DFAFC299-18F5-6F0C-AA5B-D6BBF69F2EF6}"/>
              </a:ext>
            </a:extLst>
          </p:cNvPr>
          <p:cNvSpPr txBox="1"/>
          <p:nvPr/>
        </p:nvSpPr>
        <p:spPr>
          <a:xfrm>
            <a:off x="502920" y="2187972"/>
            <a:ext cx="5882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latin typeface="+mj-lt"/>
              </a:rPr>
              <a:t>Formularz dodawania pojazdu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C73D2EB5-DFF2-44D8-AFB3-B7B7E229D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560" y="2925818"/>
            <a:ext cx="5750229" cy="3822223"/>
          </a:xfrm>
          <a:prstGeom prst="rect">
            <a:avLst/>
          </a:prstGeom>
        </p:spPr>
      </p:pic>
      <p:sp>
        <p:nvSpPr>
          <p:cNvPr id="10" name="pole tekstowe 9">
            <a:extLst>
              <a:ext uri="{FF2B5EF4-FFF2-40B4-BE49-F238E27FC236}">
                <a16:creationId xmlns:a16="http://schemas.microsoft.com/office/drawing/2014/main" id="{F0B9AE2A-AA93-2AFD-7CA7-CEA1DB16F70E}"/>
              </a:ext>
            </a:extLst>
          </p:cNvPr>
          <p:cNvSpPr txBox="1"/>
          <p:nvPr/>
        </p:nvSpPr>
        <p:spPr>
          <a:xfrm>
            <a:off x="7228840" y="1769701"/>
            <a:ext cx="58826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latin typeface="+mj-lt"/>
              </a:rPr>
              <a:t>Zawartość sekcji ze szczegółami pojazdu</a:t>
            </a:r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19506E9E-C06C-B210-156B-58E2053CC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F47E9-26F7-400F-A087-9C8982F29EEA}" type="slidenum">
              <a:rPr lang="pl-PL" smtClean="0"/>
              <a:pPr/>
              <a:t>7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1911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0E00ED-BF36-47F4-8CD1-E68DBF64F2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7727" y="271348"/>
            <a:ext cx="6996545" cy="1410132"/>
          </a:xfrm>
        </p:spPr>
        <p:txBody>
          <a:bodyPr>
            <a:normAutofit fontScale="90000"/>
          </a:bodyPr>
          <a:lstStyle/>
          <a:p>
            <a:r>
              <a:rPr lang="pl-PL" dirty="0"/>
              <a:t>Przykładowe widoki</a:t>
            </a:r>
            <a:br>
              <a:rPr lang="pl-PL" dirty="0"/>
            </a:br>
            <a:r>
              <a:rPr lang="pl-PL" dirty="0"/>
              <a:t>aplikacji - cz. 2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41CA6FB0-12D6-2C76-549C-3325484311EF}"/>
              </a:ext>
            </a:extLst>
          </p:cNvPr>
          <p:cNvSpPr txBox="1"/>
          <p:nvPr/>
        </p:nvSpPr>
        <p:spPr>
          <a:xfrm>
            <a:off x="6481108" y="2181381"/>
            <a:ext cx="5882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latin typeface="+mj-lt"/>
              </a:rPr>
              <a:t>Kierowca realizujący dostawę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86197D7D-1763-201E-6429-65F2AFB96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000" y="2916818"/>
            <a:ext cx="5749603" cy="3854371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DD82508D-B03E-BCAC-D0B8-8D7622684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7" y="2916818"/>
            <a:ext cx="6247146" cy="3854371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2A9D2983-D196-A64B-E2E2-DC3BCDAD6792}"/>
              </a:ext>
            </a:extLst>
          </p:cNvPr>
          <p:cNvSpPr txBox="1"/>
          <p:nvPr/>
        </p:nvSpPr>
        <p:spPr>
          <a:xfrm>
            <a:off x="1696574" y="2181380"/>
            <a:ext cx="4599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latin typeface="+mj-lt"/>
              </a:rPr>
              <a:t>Zakładka awarii</a:t>
            </a:r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86093BD-7D6B-1112-9262-9E74153E0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F47E9-26F7-400F-A087-9C8982F29EEA}" type="slidenum">
              <a:rPr lang="pl-PL" smtClean="0"/>
              <a:pPr/>
              <a:t>8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29237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A8035266-2C21-2F1C-DC21-EE46EEAEA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F47E9-26F7-400F-A087-9C8982F29EEA}" type="slidenum">
              <a:rPr lang="pl-PL" smtClean="0"/>
              <a:pPr/>
              <a:t>9</a:t>
            </a:fld>
            <a:endParaRPr lang="pl-PL" dirty="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7EB5332B-3D90-8F1F-C57A-83AFA4547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934" y="2668108"/>
            <a:ext cx="5536398" cy="4060463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53209556-9A6F-09F8-0D06-98CE3DC29142}"/>
              </a:ext>
            </a:extLst>
          </p:cNvPr>
          <p:cNvSpPr txBox="1"/>
          <p:nvPr/>
        </p:nvSpPr>
        <p:spPr>
          <a:xfrm>
            <a:off x="491490" y="1590891"/>
            <a:ext cx="48463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200" dirty="0">
                <a:latin typeface="+mj-lt"/>
              </a:rPr>
              <a:t>Zwraca listę współrzędnych między punktami</a:t>
            </a:r>
          </a:p>
        </p:txBody>
      </p:sp>
      <p:sp>
        <p:nvSpPr>
          <p:cNvPr id="17" name="Tytuł 1">
            <a:extLst>
              <a:ext uri="{FF2B5EF4-FFF2-40B4-BE49-F238E27FC236}">
                <a16:creationId xmlns:a16="http://schemas.microsoft.com/office/drawing/2014/main" id="{21D6C776-06E9-9015-53E0-7B99510CB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7697" y="-47253"/>
            <a:ext cx="6996545" cy="1410132"/>
          </a:xfrm>
        </p:spPr>
        <p:txBody>
          <a:bodyPr>
            <a:normAutofit/>
          </a:bodyPr>
          <a:lstStyle/>
          <a:p>
            <a:r>
              <a:rPr lang="pl-PL" dirty="0"/>
              <a:t>Przykładowe metody</a:t>
            </a:r>
          </a:p>
        </p:txBody>
      </p:sp>
      <p:sp>
        <p:nvSpPr>
          <p:cNvPr id="18" name="pole tekstowe 17">
            <a:extLst>
              <a:ext uri="{FF2B5EF4-FFF2-40B4-BE49-F238E27FC236}">
                <a16:creationId xmlns:a16="http://schemas.microsoft.com/office/drawing/2014/main" id="{FDABE6E5-38E2-223E-C699-3894FD5DB540}"/>
              </a:ext>
            </a:extLst>
          </p:cNvPr>
          <p:cNvSpPr txBox="1"/>
          <p:nvPr/>
        </p:nvSpPr>
        <p:spPr>
          <a:xfrm>
            <a:off x="6854192" y="1590891"/>
            <a:ext cx="42862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200" dirty="0">
                <a:latin typeface="+mj-lt"/>
              </a:rPr>
              <a:t>Symulacja trasy – iteracja po punktach</a:t>
            </a:r>
          </a:p>
        </p:txBody>
      </p:sp>
      <p:pic>
        <p:nvPicPr>
          <p:cNvPr id="20" name="Obraz 19">
            <a:extLst>
              <a:ext uri="{FF2B5EF4-FFF2-40B4-BE49-F238E27FC236}">
                <a16:creationId xmlns:a16="http://schemas.microsoft.com/office/drawing/2014/main" id="{9B4E1D10-D8CC-556C-C3B4-2A321E7CB1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668108"/>
            <a:ext cx="5536398" cy="406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753832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14671</TotalTime>
  <Words>855</Words>
  <Application>Microsoft Office PowerPoint</Application>
  <PresentationFormat>Panoramiczny</PresentationFormat>
  <Paragraphs>89</Paragraphs>
  <Slides>11</Slides>
  <Notes>6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Motyw pakietu Office</vt:lpstr>
      <vt:lpstr>Aplikacja do zarządzania flotą pojazdów w firmie transportowej</vt:lpstr>
      <vt:lpstr>Cel pracy</vt:lpstr>
      <vt:lpstr>Motywacja</vt:lpstr>
      <vt:lpstr>Wykorzystane technologie i narzędzia</vt:lpstr>
      <vt:lpstr>Prezentacja programu PowerPoint</vt:lpstr>
      <vt:lpstr>Funkcjonalności aplikacji</vt:lpstr>
      <vt:lpstr>Przykładowe widoki aplikacji</vt:lpstr>
      <vt:lpstr>Przykładowe widoki aplikacji - cz. 2</vt:lpstr>
      <vt:lpstr>Przykładowe metody</vt:lpstr>
      <vt:lpstr>Wnioski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Michal Życinski</dc:creator>
  <cp:lastModifiedBy>Michal Życinski</cp:lastModifiedBy>
  <cp:revision>9</cp:revision>
  <dcterms:created xsi:type="dcterms:W3CDTF">2025-01-24T14:39:07Z</dcterms:created>
  <dcterms:modified xsi:type="dcterms:W3CDTF">2026-02-04T06:32:14Z</dcterms:modified>
</cp:coreProperties>
</file>

<file path=docProps/thumbnail.jpeg>
</file>